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3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707" autoAdjust="0"/>
    <p:restoredTop sz="94660"/>
  </p:normalViewPr>
  <p:slideViewPr>
    <p:cSldViewPr snapToGrid="0">
      <p:cViewPr varScale="1">
        <p:scale>
          <a:sx n="89" d="100"/>
          <a:sy n="89" d="100"/>
        </p:scale>
        <p:origin x="38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30169-04BF-40B0-9B75-C617BBF4B7D2}" type="datetimeFigureOut">
              <a:rPr lang="en-US" smtClean="0"/>
              <a:t>11/17/16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252D3-C213-4F63-90EC-423A58CB4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312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30169-04BF-40B0-9B75-C617BBF4B7D2}" type="datetimeFigureOut">
              <a:rPr lang="en-US" smtClean="0"/>
              <a:t>11/17/16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252D3-C213-4F63-90EC-423A58CB4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910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30169-04BF-40B0-9B75-C617BBF4B7D2}" type="datetimeFigureOut">
              <a:rPr lang="en-US" smtClean="0"/>
              <a:t>11/17/16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252D3-C213-4F63-90EC-423A58CB4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15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30169-04BF-40B0-9B75-C617BBF4B7D2}" type="datetimeFigureOut">
              <a:rPr lang="en-US" smtClean="0"/>
              <a:t>11/17/16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252D3-C213-4F63-90EC-423A58CB4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842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30169-04BF-40B0-9B75-C617BBF4B7D2}" type="datetimeFigureOut">
              <a:rPr lang="en-US" smtClean="0"/>
              <a:t>11/17/16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252D3-C213-4F63-90EC-423A58CB4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500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30169-04BF-40B0-9B75-C617BBF4B7D2}" type="datetimeFigureOut">
              <a:rPr lang="en-US" smtClean="0"/>
              <a:t>11/17/16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252D3-C213-4F63-90EC-423A58CB4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72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30169-04BF-40B0-9B75-C617BBF4B7D2}" type="datetimeFigureOut">
              <a:rPr lang="en-US" smtClean="0"/>
              <a:t>11/17/16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252D3-C213-4F63-90EC-423A58CB4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289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30169-04BF-40B0-9B75-C617BBF4B7D2}" type="datetimeFigureOut">
              <a:rPr lang="en-US" smtClean="0"/>
              <a:t>11/17/16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252D3-C213-4F63-90EC-423A58CB4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61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30169-04BF-40B0-9B75-C617BBF4B7D2}" type="datetimeFigureOut">
              <a:rPr lang="en-US" smtClean="0"/>
              <a:t>11/17/16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252D3-C213-4F63-90EC-423A58CB4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367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30169-04BF-40B0-9B75-C617BBF4B7D2}" type="datetimeFigureOut">
              <a:rPr lang="en-US" smtClean="0"/>
              <a:t>11/17/16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252D3-C213-4F63-90EC-423A58CB4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747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30169-04BF-40B0-9B75-C617BBF4B7D2}" type="datetimeFigureOut">
              <a:rPr lang="en-US" smtClean="0"/>
              <a:t>11/17/16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252D3-C213-4F63-90EC-423A58CB4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465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630169-04BF-40B0-9B75-C617BBF4B7D2}" type="datetimeFigureOut">
              <a:rPr lang="en-US" smtClean="0"/>
              <a:t>11/17/16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D252D3-C213-4F63-90EC-423A58CB4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015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jpeg"/><Relationship Id="rId5" Type="http://schemas.openxmlformats.org/officeDocument/2006/relationships/image" Target="../media/image7.jpeg"/><Relationship Id="rId6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4" Type="http://schemas.openxmlformats.org/officeDocument/2006/relationships/image" Target="../media/image14.jpeg"/><Relationship Id="rId5" Type="http://schemas.openxmlformats.org/officeDocument/2006/relationships/image" Target="../media/image15.jpeg"/><Relationship Id="rId6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4" Type="http://schemas.openxmlformats.org/officeDocument/2006/relationships/image" Target="../media/image22.jpeg"/><Relationship Id="rId5" Type="http://schemas.openxmlformats.org/officeDocument/2006/relationships/image" Target="../media/image23.jpeg"/><Relationship Id="rId6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Baskerville" panose="02000503000000000000" pitchFamily="2" charset="0"/>
              </a:rPr>
              <a:t>Concentration Ideas</a:t>
            </a:r>
            <a:br>
              <a:rPr lang="en-US" sz="4000" dirty="0" smtClean="0">
                <a:latin typeface="Baskerville" panose="02000503000000000000" pitchFamily="2" charset="0"/>
              </a:rPr>
            </a:br>
            <a:r>
              <a:rPr lang="en-US" sz="4000" dirty="0" smtClean="0">
                <a:latin typeface="Baskerville" panose="02000503000000000000" pitchFamily="2" charset="0"/>
              </a:rPr>
              <a:t>AP Art</a:t>
            </a:r>
            <a:endParaRPr lang="en-US" sz="4000" dirty="0">
              <a:latin typeface="Baskerville" panose="02000503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Baskerville" panose="02000503000000000000" pitchFamily="2" charset="0"/>
              </a:rPr>
              <a:t>Lauren Ferguson</a:t>
            </a:r>
            <a:endParaRPr lang="en-US" dirty="0">
              <a:latin typeface="Baskerville" panose="020005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9655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F9">
            <a:alpha val="9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89857"/>
            <a:ext cx="10515600" cy="5687106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sz="3600" dirty="0">
                <a:latin typeface="Baskerville" panose="02000503000000000000" pitchFamily="2" charset="0"/>
              </a:rPr>
              <a:t>♡ Idea 1: My idea ♡</a:t>
            </a:r>
          </a:p>
          <a:p>
            <a:pPr marL="0" indent="0">
              <a:buNone/>
            </a:pPr>
            <a:r>
              <a:rPr lang="en-US" sz="3600" dirty="0">
                <a:latin typeface="Baskerville" panose="02000503000000000000" pitchFamily="2" charset="0"/>
              </a:rPr>
              <a:t>I wish to draw light to the purgatorial state of being an adolescent </a:t>
            </a:r>
            <a:r>
              <a:rPr lang="en-US" sz="3600" dirty="0" smtClean="0">
                <a:latin typeface="Baskerville" panose="02000503000000000000" pitchFamily="2" charset="0"/>
              </a:rPr>
              <a:t>girl, existing between </a:t>
            </a:r>
            <a:r>
              <a:rPr lang="en-US" sz="3600" dirty="0">
                <a:latin typeface="Baskerville" panose="02000503000000000000" pitchFamily="2" charset="0"/>
              </a:rPr>
              <a:t>girlhood and adulthood. Using the pre-Raphaelite era as a sort of muse, my theme will develop through portraying girls in nature with the gradual inclination of age.</a:t>
            </a:r>
          </a:p>
          <a:p>
            <a:pPr marL="0" indent="0">
              <a:buNone/>
            </a:pPr>
            <a:r>
              <a:rPr lang="en-US" sz="3600" dirty="0">
                <a:latin typeface="Baskerville" panose="02000503000000000000" pitchFamily="2" charset="0"/>
              </a:rPr>
              <a:t/>
            </a:r>
            <a:br>
              <a:rPr lang="en-US" sz="3600" dirty="0">
                <a:latin typeface="Baskerville" panose="02000503000000000000" pitchFamily="2" charset="0"/>
              </a:rPr>
            </a:br>
            <a:endParaRPr lang="en-US" sz="3600" dirty="0">
              <a:latin typeface="Baskerville" panose="02000503000000000000" pitchFamily="2" charset="0"/>
            </a:endParaRPr>
          </a:p>
          <a:p>
            <a:pPr marL="0" indent="0">
              <a:buNone/>
            </a:pPr>
            <a:r>
              <a:rPr lang="en-US" sz="3600" dirty="0">
                <a:latin typeface="Baskerville" panose="02000503000000000000" pitchFamily="2" charset="0"/>
              </a:rPr>
              <a:t>♡ My medium(s) ♡</a:t>
            </a:r>
          </a:p>
          <a:p>
            <a:pPr marL="0" indent="0">
              <a:buNone/>
            </a:pPr>
            <a:r>
              <a:rPr lang="en-US" sz="3600" dirty="0" smtClean="0">
                <a:latin typeface="Baskerville" panose="02000503000000000000" pitchFamily="2" charset="0"/>
              </a:rPr>
              <a:t>Color </a:t>
            </a:r>
            <a:r>
              <a:rPr lang="en-US" sz="3600" dirty="0">
                <a:latin typeface="Baskerville" panose="02000503000000000000" pitchFamily="2" charset="0"/>
              </a:rPr>
              <a:t>pencil, photography and watercolor</a:t>
            </a:r>
          </a:p>
          <a:p>
            <a:pPr marL="0" indent="0">
              <a:buNone/>
            </a:pPr>
            <a:r>
              <a:rPr lang="en-US" sz="3600" dirty="0">
                <a:latin typeface="Baskerville" panose="02000503000000000000" pitchFamily="2" charset="0"/>
              </a:rPr>
              <a:t/>
            </a:r>
            <a:br>
              <a:rPr lang="en-US" sz="3600" dirty="0">
                <a:latin typeface="Baskerville" panose="02000503000000000000" pitchFamily="2" charset="0"/>
              </a:rPr>
            </a:br>
            <a:endParaRPr lang="en-US" sz="3600" dirty="0">
              <a:latin typeface="Baskerville" panose="02000503000000000000" pitchFamily="2" charset="0"/>
            </a:endParaRPr>
          </a:p>
          <a:p>
            <a:pPr marL="0" indent="0">
              <a:buNone/>
            </a:pPr>
            <a:r>
              <a:rPr lang="en-US" sz="3600" dirty="0">
                <a:latin typeface="Baskerville" panose="02000503000000000000" pitchFamily="2" charset="0"/>
              </a:rPr>
              <a:t>♡ My principle(s) of art ♡</a:t>
            </a:r>
          </a:p>
          <a:p>
            <a:pPr marL="0" indent="0">
              <a:buNone/>
            </a:pPr>
            <a:r>
              <a:rPr lang="en-US" sz="3600" dirty="0">
                <a:latin typeface="Baskerville" panose="02000503000000000000" pitchFamily="2" charset="0"/>
              </a:rPr>
              <a:t>F</a:t>
            </a:r>
            <a:r>
              <a:rPr lang="en-US" sz="3600" dirty="0" smtClean="0">
                <a:latin typeface="Baskerville" panose="02000503000000000000" pitchFamily="2" charset="0"/>
              </a:rPr>
              <a:t>orm and line</a:t>
            </a:r>
            <a:endParaRPr lang="en-US" sz="3600" dirty="0">
              <a:latin typeface="Baskerville" panose="02000503000000000000" pitchFamily="2" charset="0"/>
            </a:endParaRPr>
          </a:p>
          <a:p>
            <a:pPr marL="0" indent="0">
              <a:buNone/>
            </a:pPr>
            <a:r>
              <a:rPr lang="en-US" sz="3600" dirty="0">
                <a:latin typeface="Baskerville" panose="02000503000000000000" pitchFamily="2" charset="0"/>
              </a:rPr>
              <a:t/>
            </a:r>
            <a:br>
              <a:rPr lang="en-US" sz="3600" dirty="0">
                <a:latin typeface="Baskerville" panose="02000503000000000000" pitchFamily="2" charset="0"/>
              </a:rPr>
            </a:br>
            <a:endParaRPr lang="en-US" sz="3600" dirty="0">
              <a:latin typeface="Baskerville" panose="02000503000000000000" pitchFamily="2" charset="0"/>
            </a:endParaRPr>
          </a:p>
          <a:p>
            <a:pPr marL="0" indent="0">
              <a:buNone/>
            </a:pPr>
            <a:r>
              <a:rPr lang="en-US" sz="3600" dirty="0">
                <a:latin typeface="Baskerville" panose="02000503000000000000" pitchFamily="2" charset="0"/>
              </a:rPr>
              <a:t>♡ My inspirational artist(s) ♡</a:t>
            </a:r>
          </a:p>
          <a:p>
            <a:pPr marL="0" indent="0">
              <a:buNone/>
            </a:pPr>
            <a:r>
              <a:rPr lang="en-US" sz="3600" dirty="0" smtClean="0">
                <a:latin typeface="Baskerville" panose="02000503000000000000" pitchFamily="2" charset="0"/>
              </a:rPr>
              <a:t>Waterhouse</a:t>
            </a:r>
          </a:p>
          <a:p>
            <a:pPr marL="0" indent="0">
              <a:buNone/>
            </a:pPr>
            <a:r>
              <a:rPr lang="en-US" sz="3600" dirty="0">
                <a:latin typeface="Baskerville" panose="02000503000000000000" pitchFamily="2" charset="0"/>
              </a:rPr>
              <a:t>S</a:t>
            </a:r>
            <a:r>
              <a:rPr lang="en-US" sz="3600" dirty="0" smtClean="0">
                <a:latin typeface="Baskerville" panose="02000503000000000000" pitchFamily="2" charset="0"/>
              </a:rPr>
              <a:t>ir </a:t>
            </a:r>
            <a:r>
              <a:rPr lang="en-US" sz="3600" dirty="0">
                <a:latin typeface="Baskerville" panose="02000503000000000000" pitchFamily="2" charset="0"/>
              </a:rPr>
              <a:t>F</a:t>
            </a:r>
            <a:r>
              <a:rPr lang="en-US" sz="3600" dirty="0" smtClean="0">
                <a:latin typeface="Baskerville" panose="02000503000000000000" pitchFamily="2" charset="0"/>
              </a:rPr>
              <a:t>rank </a:t>
            </a:r>
            <a:r>
              <a:rPr lang="en-US" sz="3600" dirty="0" err="1">
                <a:latin typeface="Baskerville" panose="02000503000000000000" pitchFamily="2" charset="0"/>
              </a:rPr>
              <a:t>D</a:t>
            </a:r>
            <a:r>
              <a:rPr lang="en-US" sz="3600" dirty="0" err="1" smtClean="0">
                <a:latin typeface="Baskerville" panose="02000503000000000000" pitchFamily="2" charset="0"/>
              </a:rPr>
              <a:t>icksee</a:t>
            </a:r>
            <a:r>
              <a:rPr lang="en-US" sz="3600" dirty="0" smtClean="0">
                <a:latin typeface="Baskerville" panose="02000503000000000000" pitchFamily="2" charset="0"/>
              </a:rPr>
              <a:t> </a:t>
            </a:r>
          </a:p>
          <a:p>
            <a:pPr marL="0" indent="0">
              <a:buNone/>
            </a:pPr>
            <a:r>
              <a:rPr lang="en-US" sz="3600" dirty="0" smtClean="0">
                <a:latin typeface="Baskerville" panose="02000503000000000000" pitchFamily="2" charset="0"/>
              </a:rPr>
              <a:t>Edgar </a:t>
            </a:r>
            <a:r>
              <a:rPr lang="en-US" sz="3600" dirty="0" err="1">
                <a:latin typeface="Baskerville" panose="02000503000000000000" pitchFamily="2" charset="0"/>
              </a:rPr>
              <a:t>Maxence</a:t>
            </a:r>
            <a:endParaRPr lang="en-US" sz="3600" dirty="0">
              <a:latin typeface="Baskerville" panose="02000503000000000000" pitchFamily="2" charset="0"/>
            </a:endParaRP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9309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626054" y="5711008"/>
            <a:ext cx="1396092" cy="4490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n w="0"/>
                <a:solidFill>
                  <a:schemeClr val="tx1"/>
                </a:solidFill>
                <a:latin typeface="Baskerville" panose="02000503000000000000" pitchFamily="2" charset="0"/>
              </a:rPr>
              <a:t>Edgar </a:t>
            </a:r>
            <a:r>
              <a:rPr lang="en-US" dirty="0" err="1" smtClean="0">
                <a:ln w="0"/>
                <a:solidFill>
                  <a:schemeClr val="tx1"/>
                </a:solidFill>
                <a:latin typeface="Baskerville" panose="02000503000000000000" pitchFamily="2" charset="0"/>
              </a:rPr>
              <a:t>Maxence’s</a:t>
            </a:r>
            <a:endParaRPr lang="en-US" dirty="0" smtClean="0">
              <a:ln w="0"/>
              <a:solidFill>
                <a:schemeClr val="tx1"/>
              </a:solidFill>
              <a:latin typeface="Baskerville" panose="02000503000000000000" pitchFamily="2" charset="0"/>
            </a:endParaRPr>
          </a:p>
          <a:p>
            <a:pPr algn="ctr"/>
            <a:r>
              <a:rPr lang="en-US" dirty="0" smtClean="0">
                <a:ln w="0"/>
                <a:solidFill>
                  <a:schemeClr val="tx1"/>
                </a:solidFill>
                <a:latin typeface="Baskerville" panose="02000503000000000000" pitchFamily="2" charset="0"/>
              </a:rPr>
              <a:t>“The Sensitive Plant” </a:t>
            </a:r>
            <a:endParaRPr lang="en-US" dirty="0">
              <a:latin typeface="Baskerville" panose="02000503000000000000" pitchFamily="2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4868" y="903061"/>
            <a:ext cx="3518464" cy="435133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3453" y="903061"/>
            <a:ext cx="3371359" cy="419372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25193" y="5335361"/>
            <a:ext cx="18043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Baskerville" panose="02000503000000000000" pitchFamily="2" charset="0"/>
              </a:rPr>
              <a:t>Sir Frank Dickson’s</a:t>
            </a:r>
          </a:p>
          <a:p>
            <a:pPr algn="ctr"/>
            <a:r>
              <a:rPr lang="en-US" dirty="0" smtClean="0">
                <a:latin typeface="Baskerville" panose="02000503000000000000" pitchFamily="2" charset="0"/>
              </a:rPr>
              <a:t>“La Femme a </a:t>
            </a:r>
            <a:r>
              <a:rPr lang="en-US" dirty="0" err="1">
                <a:latin typeface="Baskerville" panose="02000503000000000000" pitchFamily="2" charset="0"/>
              </a:rPr>
              <a:t>L</a:t>
            </a:r>
            <a:r>
              <a:rPr lang="en-US" dirty="0" err="1" smtClean="0">
                <a:latin typeface="Baskerville" panose="02000503000000000000" pitchFamily="2" charset="0"/>
              </a:rPr>
              <a:t>’orchard</a:t>
            </a:r>
            <a:r>
              <a:rPr lang="en-US" dirty="0" smtClean="0">
                <a:latin typeface="Baskerville" panose="02000503000000000000" pitchFamily="2" charset="0"/>
              </a:rPr>
              <a:t>”</a:t>
            </a:r>
            <a:endParaRPr lang="en-US" dirty="0">
              <a:latin typeface="Baskerville" panose="02000503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403" y="1042388"/>
            <a:ext cx="3462975" cy="395415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437915" y="5612359"/>
            <a:ext cx="2130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Baskerville" panose="02000503000000000000" pitchFamily="2" charset="0"/>
              </a:rPr>
              <a:t>Waterhouse’s </a:t>
            </a:r>
          </a:p>
          <a:p>
            <a:pPr algn="ctr"/>
            <a:r>
              <a:rPr lang="en-US" dirty="0" smtClean="0">
                <a:latin typeface="Baskerville" panose="02000503000000000000" pitchFamily="2" charset="0"/>
              </a:rPr>
              <a:t>“Ophelia”</a:t>
            </a:r>
            <a:endParaRPr lang="en-US" dirty="0">
              <a:latin typeface="Baskerville" panose="020005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51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7007" y="1380660"/>
            <a:ext cx="11038113" cy="75111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>
                <a:latin typeface="Baskerville" panose="02000503000000000000" pitchFamily="2" charset="0"/>
              </a:rPr>
              <a:t>♡ Sketch 1 ♡                                           ♡ Sketch 2 ♡                                           ♡ Sketch 3 ♡                                     ♡ Sketch4 ♡                                </a:t>
            </a:r>
            <a:r>
              <a:rPr lang="en-US" sz="1200" dirty="0" smtClean="0">
                <a:solidFill>
                  <a:prstClr val="black"/>
                </a:solidFill>
                <a:latin typeface="Baskerville" panose="02000503000000000000" pitchFamily="2" charset="0"/>
              </a:rPr>
              <a:t>♡</a:t>
            </a:r>
            <a:r>
              <a:rPr lang="en-US" sz="1200" dirty="0">
                <a:solidFill>
                  <a:prstClr val="black"/>
                </a:solidFill>
                <a:latin typeface="Baskerville" panose="02000503000000000000" pitchFamily="2" charset="0"/>
              </a:rPr>
              <a:t> Sketch 5 ♡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07" y="2290073"/>
            <a:ext cx="1856188" cy="19397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7067" y="1991035"/>
            <a:ext cx="1856222" cy="222677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3305" y="2233827"/>
            <a:ext cx="2037955" cy="176569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288" y="2131774"/>
            <a:ext cx="2626405" cy="196980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3048" y="2003291"/>
            <a:ext cx="2174581" cy="2226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313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08214"/>
            <a:ext cx="10515600" cy="576874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>
                <a:latin typeface="Baskerville" panose="02000503000000000000" pitchFamily="2" charset="0"/>
              </a:rPr>
              <a:t>♡ Idea 2: My idea ♡</a:t>
            </a:r>
          </a:p>
          <a:p>
            <a:pPr marL="0" indent="0">
              <a:buNone/>
            </a:pPr>
            <a:r>
              <a:rPr lang="en-US" sz="2000" dirty="0" smtClean="0">
                <a:latin typeface="Baskerville" panose="02000503000000000000" pitchFamily="2" charset="0"/>
              </a:rPr>
              <a:t>Using the pre-Raphaelite era as a sort of muse, my theme will display a deconstruction of the “Ophelia architype” found in mythology, fairytales and Shakespearian tragedies.</a:t>
            </a:r>
          </a:p>
          <a:p>
            <a:pPr marL="0" indent="0">
              <a:buNone/>
            </a:pPr>
            <a:endParaRPr lang="en-US" sz="2000" dirty="0" smtClean="0">
              <a:latin typeface="Baskerville" panose="02000503000000000000" pitchFamily="2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Baskerville" panose="02000503000000000000" pitchFamily="2" charset="0"/>
              </a:rPr>
              <a:t>♡ My medium(s) ♡</a:t>
            </a:r>
          </a:p>
          <a:p>
            <a:pPr marL="0" indent="0">
              <a:buNone/>
            </a:pPr>
            <a:r>
              <a:rPr lang="en-US" sz="2000" dirty="0" smtClean="0">
                <a:latin typeface="Baskerville" panose="02000503000000000000" pitchFamily="2" charset="0"/>
              </a:rPr>
              <a:t>Photography, watercolor and oils</a:t>
            </a:r>
          </a:p>
          <a:p>
            <a:pPr marL="0" indent="0">
              <a:buNone/>
            </a:pPr>
            <a:endParaRPr lang="en-US" sz="2000" dirty="0" smtClean="0">
              <a:latin typeface="Baskerville" panose="02000503000000000000" pitchFamily="2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Baskerville" panose="02000503000000000000" pitchFamily="2" charset="0"/>
              </a:rPr>
              <a:t>♡ My principle(s) of art ♡</a:t>
            </a:r>
          </a:p>
          <a:p>
            <a:pPr marL="0" indent="0">
              <a:buNone/>
            </a:pPr>
            <a:r>
              <a:rPr lang="en-US" sz="2000" dirty="0" smtClean="0">
                <a:latin typeface="Baskerville" panose="02000503000000000000" pitchFamily="2" charset="0"/>
              </a:rPr>
              <a:t>Contrast</a:t>
            </a:r>
          </a:p>
          <a:p>
            <a:pPr marL="0" indent="0">
              <a:buNone/>
            </a:pPr>
            <a:endParaRPr lang="en-US" sz="2000" dirty="0" smtClean="0">
              <a:latin typeface="Baskerville" panose="02000503000000000000" pitchFamily="2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Baskerville" panose="02000503000000000000" pitchFamily="2" charset="0"/>
              </a:rPr>
              <a:t>♡ My inspirational artist(s) ♡</a:t>
            </a:r>
          </a:p>
          <a:p>
            <a:pPr marL="0" indent="0">
              <a:buNone/>
            </a:pPr>
            <a:r>
              <a:rPr lang="en-US" sz="2000" dirty="0" smtClean="0">
                <a:latin typeface="Baskerville" panose="02000503000000000000" pitchFamily="2" charset="0"/>
              </a:rPr>
              <a:t>Waterhouse</a:t>
            </a:r>
          </a:p>
          <a:p>
            <a:pPr marL="0" indent="0">
              <a:buNone/>
            </a:pPr>
            <a:r>
              <a:rPr lang="en-US" sz="2000" dirty="0" smtClean="0">
                <a:latin typeface="Baskerville" panose="02000503000000000000" pitchFamily="2" charset="0"/>
              </a:rPr>
              <a:t>Gustav Klimt</a:t>
            </a:r>
          </a:p>
          <a:p>
            <a:pPr marL="0" indent="0">
              <a:buNone/>
            </a:pPr>
            <a:r>
              <a:rPr lang="en-US" sz="2000" dirty="0" smtClean="0">
                <a:latin typeface="Baskerville" panose="02000503000000000000" pitchFamily="2" charset="0"/>
              </a:rPr>
              <a:t>John Everett Millais</a:t>
            </a:r>
            <a:endParaRPr lang="en-US" sz="2000" dirty="0">
              <a:latin typeface="Baskerville" panose="020005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0447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4182" y="1036500"/>
            <a:ext cx="3097036" cy="413344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34218" y="5274128"/>
            <a:ext cx="18369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Baskerville" panose="02000503000000000000" pitchFamily="2" charset="0"/>
              </a:rPr>
              <a:t>Gustav Klimt’s “The Kiss”</a:t>
            </a:r>
            <a:endParaRPr lang="en-US" dirty="0">
              <a:latin typeface="Baskerville" panose="02000503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4816" y="1284549"/>
            <a:ext cx="3975921" cy="363734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12921" y="5135628"/>
            <a:ext cx="21717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Baskerville" panose="02000503000000000000" pitchFamily="2" charset="0"/>
              </a:rPr>
              <a:t>Waterhouse’s</a:t>
            </a:r>
          </a:p>
          <a:p>
            <a:pPr algn="ctr"/>
            <a:r>
              <a:rPr lang="en-US" dirty="0" smtClean="0">
                <a:latin typeface="Baskerville" panose="02000503000000000000" pitchFamily="2" charset="0"/>
              </a:rPr>
              <a:t>“Odysseus and the Sirens”</a:t>
            </a:r>
            <a:endParaRPr lang="en-US" dirty="0">
              <a:latin typeface="Baskerville" panose="02000503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4336" y="1535680"/>
            <a:ext cx="3483429" cy="313508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593036" y="5274127"/>
            <a:ext cx="19022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Baskerville" panose="02000503000000000000" pitchFamily="2" charset="0"/>
              </a:rPr>
              <a:t>John Millais’</a:t>
            </a:r>
          </a:p>
          <a:p>
            <a:pPr algn="ctr"/>
            <a:r>
              <a:rPr lang="en-US" dirty="0" smtClean="0">
                <a:latin typeface="Baskerville" panose="02000503000000000000" pitchFamily="2" charset="0"/>
              </a:rPr>
              <a:t>“Ophelia”</a:t>
            </a:r>
            <a:endParaRPr lang="en-US" dirty="0">
              <a:latin typeface="Baskerville" panose="020005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7167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00050"/>
            <a:ext cx="11171464" cy="4980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200" dirty="0" smtClean="0">
                <a:latin typeface="Baskerville" panose="02000503000000000000" pitchFamily="2" charset="0"/>
              </a:rPr>
              <a:t>♡ Sketch 1 ♡                                           ♡ Sketch 2 ♡                                           ♡ Sketch 3 ♡                                     ♡ Sketch4 ♡                                ♡ Sketch 5 ♡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4198" y="2421749"/>
            <a:ext cx="1787428" cy="160628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764" y="2421749"/>
            <a:ext cx="1630413" cy="160628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670" y="2421749"/>
            <a:ext cx="2118689" cy="160628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4632" y="2421749"/>
            <a:ext cx="1590221" cy="160628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100" y="2421749"/>
            <a:ext cx="1777297" cy="160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456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0035" y="261257"/>
            <a:ext cx="10515600" cy="58014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>
                <a:latin typeface="Baskerville" panose="02000503000000000000" pitchFamily="2" charset="0"/>
              </a:rPr>
              <a:t> Idea 3: My idea ♡</a:t>
            </a:r>
          </a:p>
          <a:p>
            <a:pPr marL="0" indent="0">
              <a:buNone/>
            </a:pPr>
            <a:r>
              <a:rPr lang="en-US" sz="2000" dirty="0" smtClean="0">
                <a:latin typeface="Baskerville" panose="02000503000000000000" pitchFamily="2" charset="0"/>
              </a:rPr>
              <a:t>Using the pre-Raphaelite era as a sort of muse, my theme will investigate girlhood that in which heavily coincides with themes of nostalgia and emptiness.</a:t>
            </a:r>
          </a:p>
          <a:p>
            <a:pPr marL="0" indent="0">
              <a:buNone/>
            </a:pPr>
            <a:endParaRPr lang="en-US" sz="2000" dirty="0" smtClean="0">
              <a:latin typeface="Baskerville" panose="02000503000000000000" pitchFamily="2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Baskerville" panose="02000503000000000000" pitchFamily="2" charset="0"/>
              </a:rPr>
              <a:t>♡ My medium(s) ♡</a:t>
            </a:r>
          </a:p>
          <a:p>
            <a:pPr marL="0" indent="0">
              <a:buNone/>
            </a:pPr>
            <a:r>
              <a:rPr lang="en-US" sz="2000" dirty="0" smtClean="0">
                <a:latin typeface="Baskerville" panose="02000503000000000000" pitchFamily="2" charset="0"/>
              </a:rPr>
              <a:t>photography and color pencil</a:t>
            </a:r>
          </a:p>
          <a:p>
            <a:pPr marL="0" indent="0">
              <a:buNone/>
            </a:pPr>
            <a:endParaRPr lang="en-US" sz="2000" dirty="0" smtClean="0">
              <a:latin typeface="Baskerville" panose="02000503000000000000" pitchFamily="2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Baskerville" panose="02000503000000000000" pitchFamily="2" charset="0"/>
              </a:rPr>
              <a:t>♡ My principle(s) of art ♡</a:t>
            </a:r>
          </a:p>
          <a:p>
            <a:pPr marL="0" indent="0">
              <a:buNone/>
            </a:pPr>
            <a:r>
              <a:rPr lang="en-US" sz="2000" dirty="0" smtClean="0">
                <a:latin typeface="Baskerville" panose="02000503000000000000" pitchFamily="2" charset="0"/>
              </a:rPr>
              <a:t>contrast</a:t>
            </a:r>
          </a:p>
          <a:p>
            <a:pPr marL="0" indent="0">
              <a:buNone/>
            </a:pPr>
            <a:endParaRPr lang="en-US" sz="2000" dirty="0" smtClean="0">
              <a:latin typeface="Baskerville" panose="02000503000000000000" pitchFamily="2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Baskerville" panose="02000503000000000000" pitchFamily="2" charset="0"/>
              </a:rPr>
              <a:t>♡ My inspirational artist(s) ♡</a:t>
            </a:r>
          </a:p>
          <a:p>
            <a:pPr marL="0" indent="0">
              <a:buNone/>
            </a:pPr>
            <a:r>
              <a:rPr lang="en-US" sz="2000" dirty="0" smtClean="0">
                <a:latin typeface="Baskerville" panose="02000503000000000000" pitchFamily="2" charset="0"/>
              </a:rPr>
              <a:t>Ali Cavanaugh</a:t>
            </a:r>
          </a:p>
          <a:p>
            <a:pPr marL="0" indent="0">
              <a:buNone/>
            </a:pPr>
            <a:r>
              <a:rPr lang="en-US" sz="2000" dirty="0" smtClean="0">
                <a:latin typeface="Baskerville" panose="02000503000000000000" pitchFamily="2" charset="0"/>
              </a:rPr>
              <a:t>Ariko </a:t>
            </a:r>
            <a:r>
              <a:rPr lang="en-US" sz="2000" dirty="0" err="1" smtClean="0">
                <a:latin typeface="Baskerville" panose="02000503000000000000" pitchFamily="2" charset="0"/>
              </a:rPr>
              <a:t>Inaoka</a:t>
            </a:r>
            <a:endParaRPr lang="en-US" sz="2000" dirty="0" smtClean="0">
              <a:latin typeface="Baskerville" panose="02000503000000000000" pitchFamily="2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Baskerville" panose="02000503000000000000" pitchFamily="2" charset="0"/>
              </a:rPr>
              <a:t>Fredrick Morgan</a:t>
            </a:r>
          </a:p>
        </p:txBody>
      </p:sp>
    </p:spTree>
    <p:extLst>
      <p:ext uri="{BB962C8B-B14F-4D97-AF65-F5344CB8AC3E}">
        <p14:creationId xmlns:p14="http://schemas.microsoft.com/office/powerpoint/2010/main" val="897655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051" t="8319" r="6937" b="9506"/>
          <a:stretch/>
        </p:blipFill>
        <p:spPr>
          <a:xfrm>
            <a:off x="620485" y="1812471"/>
            <a:ext cx="3192235" cy="266155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34809" y="5306785"/>
            <a:ext cx="13960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Baskerville" panose="02000503000000000000" pitchFamily="2" charset="0"/>
              </a:rPr>
              <a:t>Frederick Morgan</a:t>
            </a:r>
            <a:endParaRPr lang="en-US" dirty="0">
              <a:latin typeface="Baskerville" panose="02000503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7368" r="9592" b="14532"/>
          <a:stretch/>
        </p:blipFill>
        <p:spPr>
          <a:xfrm>
            <a:off x="4939392" y="1843937"/>
            <a:ext cx="3404507" cy="25309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72149" y="5445284"/>
            <a:ext cx="20329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Baskerville" panose="02000503000000000000" pitchFamily="2" charset="0"/>
              </a:rPr>
              <a:t>Ariko </a:t>
            </a:r>
            <a:r>
              <a:rPr lang="en-US" dirty="0" err="1" smtClean="0">
                <a:latin typeface="Baskerville" panose="02000503000000000000" pitchFamily="2" charset="0"/>
              </a:rPr>
              <a:t>Inanka</a:t>
            </a:r>
            <a:endParaRPr lang="en-US" dirty="0">
              <a:latin typeface="Baskerville" panose="02000503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409660" y="5445284"/>
            <a:ext cx="2041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Baskerville" panose="02000503000000000000" pitchFamily="2" charset="0"/>
              </a:rPr>
              <a:t>Ali Cavanaugh</a:t>
            </a:r>
            <a:endParaRPr lang="en-US" dirty="0">
              <a:latin typeface="Baskerville" panose="02000503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93553" y="1950074"/>
            <a:ext cx="2473287" cy="2424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361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7779"/>
            <a:ext cx="10515600" cy="598918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 smtClean="0"/>
              <a:t>♡ Sketch 1 ♡                                                       ♡ Sketch 2 ♡                                                                ♡ Sketch 3 ♡                                            ♡ Sketch 4 ♡                                             ♡ Sketch 5 ♡</a:t>
            </a:r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r>
              <a:rPr lang="en-US" sz="1200" dirty="0" smtClean="0"/>
              <a:t/>
            </a:r>
            <a:br>
              <a:rPr lang="en-US" sz="1200" dirty="0" smtClean="0"/>
            </a:br>
            <a:endParaRPr lang="en-US" sz="1200" dirty="0" smtClean="0"/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r>
              <a:rPr lang="en-US" sz="1200" dirty="0" smtClean="0"/>
              <a:t/>
            </a:r>
            <a:br>
              <a:rPr lang="en-US" sz="1200" dirty="0" smtClean="0"/>
            </a:br>
            <a:endParaRPr lang="en-US" sz="1200" dirty="0" smtClean="0"/>
          </a:p>
          <a:p>
            <a:pPr marL="0" indent="0">
              <a:buNone/>
            </a:pPr>
            <a:r>
              <a:rPr lang="en-US" sz="1200" dirty="0" smtClean="0"/>
              <a:t/>
            </a:r>
            <a:br>
              <a:rPr lang="en-US" sz="1200" dirty="0" smtClean="0"/>
            </a:br>
            <a:endParaRPr lang="en-US" sz="1200" dirty="0" smtClean="0"/>
          </a:p>
          <a:p>
            <a:pPr marL="0" indent="0">
              <a:buNone/>
            </a:pPr>
            <a:r>
              <a:rPr lang="en-US" sz="1200" dirty="0" smtClean="0"/>
              <a:t/>
            </a:r>
            <a:br>
              <a:rPr lang="en-US" sz="1200" dirty="0" smtClean="0"/>
            </a:br>
            <a:endParaRPr lang="en-US" sz="1200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786" y="2370277"/>
            <a:ext cx="1623729" cy="18916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905" y="2304418"/>
            <a:ext cx="2371771" cy="219203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88"/>
          <a:stretch/>
        </p:blipFill>
        <p:spPr>
          <a:xfrm>
            <a:off x="7796893" y="2304418"/>
            <a:ext cx="2124128" cy="219203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5482" y="2304419"/>
            <a:ext cx="2244644" cy="219203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570" y="2304418"/>
            <a:ext cx="2173197" cy="2192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096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1373</TotalTime>
  <Words>184</Words>
  <Application>Microsoft Macintosh PowerPoint</Application>
  <PresentationFormat>Widescreen</PresentationFormat>
  <Paragraphs>80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Baskerville</vt:lpstr>
      <vt:lpstr>Calibri</vt:lpstr>
      <vt:lpstr>Calibri Light</vt:lpstr>
      <vt:lpstr>Office Theme</vt:lpstr>
      <vt:lpstr>Concentration Ideas AP Art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15.0023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Lauren Ferguson</dc:creator>
  <cp:lastModifiedBy>brenda robson</cp:lastModifiedBy>
  <cp:revision>10</cp:revision>
  <dcterms:created xsi:type="dcterms:W3CDTF">2016-11-13T20:49:59Z</dcterms:created>
  <dcterms:modified xsi:type="dcterms:W3CDTF">2016-11-18T14:51:06Z</dcterms:modified>
</cp:coreProperties>
</file>