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8" r:id="rId3"/>
    <p:sldId id="257" r:id="rId4"/>
    <p:sldId id="260" r:id="rId5"/>
    <p:sldId id="261" r:id="rId6"/>
    <p:sldId id="271" r:id="rId7"/>
    <p:sldId id="272" r:id="rId8"/>
    <p:sldId id="267" r:id="rId9"/>
    <p:sldId id="259" r:id="rId10"/>
    <p:sldId id="258" r:id="rId11"/>
    <p:sldId id="266" r:id="rId12"/>
    <p:sldId id="262" r:id="rId13"/>
    <p:sldId id="264" r:id="rId14"/>
    <p:sldId id="263" r:id="rId15"/>
    <p:sldId id="270" r:id="rId16"/>
    <p:sldId id="269" r:id="rId17"/>
    <p:sldId id="265" r:id="rId18"/>
    <p:sldId id="274" r:id="rId19"/>
    <p:sldId id="275" r:id="rId20"/>
    <p:sldId id="276" r:id="rId21"/>
    <p:sldId id="277" r:id="rId22"/>
    <p:sldId id="27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F9531F"/>
    <a:srgbClr val="FFFFCC"/>
    <a:srgbClr val="FF8591"/>
    <a:srgbClr val="54C3FA"/>
    <a:srgbClr val="F83B08"/>
    <a:srgbClr val="FFFF69"/>
    <a:srgbClr val="FF6600"/>
    <a:srgbClr val="339966"/>
    <a:srgbClr val="FF7D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F0A20-A3FD-428E-B1C9-6A3598016183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372F8-5033-435C-B21F-EEDF33FDD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28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Intro,</a:t>
            </a:r>
            <a:r>
              <a:rPr lang="en-US" baseline="0" dirty="0" smtClean="0"/>
              <a:t> h</a:t>
            </a:r>
            <a:r>
              <a:rPr lang="en-US" dirty="0" smtClean="0"/>
              <a:t>andouts,</a:t>
            </a:r>
            <a:r>
              <a:rPr lang="en-US" baseline="0" dirty="0" smtClean="0"/>
              <a:t> CTLE credits, time framework </a:t>
            </a:r>
            <a:r>
              <a:rPr lang="en-US" baseline="0" dirty="0" err="1" smtClean="0"/>
              <a:t>etc</a:t>
            </a:r>
            <a:r>
              <a:rPr lang="en-US" baseline="0" dirty="0" smtClean="0"/>
              <a:t>  Explain </a:t>
            </a:r>
            <a:r>
              <a:rPr lang="en-US" baseline="0" smtClean="0"/>
              <a:t>image source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0372F8-5033-435C-B21F-EEDF33FDDF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439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Yard/garage</a:t>
            </a:r>
            <a:r>
              <a:rPr lang="en-US" baseline="0" dirty="0" smtClean="0"/>
              <a:t> sales, McDonald’s happy meals, toys.  Themes: music, sports, seasonal, all white, at the beach, faux landscape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0372F8-5033-435C-B21F-EEDF33FDDFA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990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Look for large items that can be used to create negative space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0372F8-5033-435C-B21F-EEDF33FDDFA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035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Decide</a:t>
            </a:r>
            <a:r>
              <a:rPr lang="en-US" baseline="0" dirty="0" smtClean="0"/>
              <a:t> where to put the still life –but will it be on a counter, a windowsill or “in the round”?  Drape all sides to establish shapes and directional 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0372F8-5033-435C-B21F-EEDF33FDDFA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128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Simple or complicated!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0372F8-5033-435C-B21F-EEDF33FDDFA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371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0F710-FB08-4D3B-BA93-84F734F5146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E39A-9E67-4939-A0D5-A2DA38468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0F710-FB08-4D3B-BA93-84F734F5146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E39A-9E67-4939-A0D5-A2DA38468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0F710-FB08-4D3B-BA93-84F734F5146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E39A-9E67-4939-A0D5-A2DA38468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0F710-FB08-4D3B-BA93-84F734F5146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E39A-9E67-4939-A0D5-A2DA38468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0F710-FB08-4D3B-BA93-84F734F5146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E39A-9E67-4939-A0D5-A2DA38468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0F710-FB08-4D3B-BA93-84F734F5146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E39A-9E67-4939-A0D5-A2DA38468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0F710-FB08-4D3B-BA93-84F734F5146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E39A-9E67-4939-A0D5-A2DA38468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0F710-FB08-4D3B-BA93-84F734F5146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E39A-9E67-4939-A0D5-A2DA38468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0F710-FB08-4D3B-BA93-84F734F5146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E39A-9E67-4939-A0D5-A2DA38468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0F710-FB08-4D3B-BA93-84F734F5146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E39A-9E67-4939-A0D5-A2DA38468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0F710-FB08-4D3B-BA93-84F734F5146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E39A-9E67-4939-A0D5-A2DA38468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0F710-FB08-4D3B-BA93-84F734F5146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3E39A-9E67-4939-A0D5-A2DA38468A07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51174" y="4427659"/>
            <a:ext cx="3276600" cy="2089454"/>
          </a:xfrm>
          <a:ln w="25400" cmpd="sng">
            <a:noFill/>
          </a:ln>
        </p:spPr>
        <p:txBody>
          <a:bodyPr>
            <a:normAutofit/>
          </a:bodyPr>
          <a:lstStyle/>
          <a:p>
            <a:r>
              <a:rPr lang="en-US" sz="2600" dirty="0" smtClean="0">
                <a:solidFill>
                  <a:srgbClr val="80CAFC"/>
                </a:solidFill>
                <a:latin typeface="Arial Narrow" panose="020B0606020202030204" pitchFamily="34" charset="0"/>
              </a:rPr>
              <a:t>NYSATA 2016</a:t>
            </a:r>
          </a:p>
          <a:p>
            <a:r>
              <a:rPr lang="en-US" sz="1900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Phyllis Brown</a:t>
            </a:r>
          </a:p>
          <a:p>
            <a:r>
              <a:rPr lang="en-US" sz="18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plbrown3@yahoo.com </a:t>
            </a:r>
            <a:br>
              <a:rPr lang="en-US" sz="1800" dirty="0" smtClean="0">
                <a:solidFill>
                  <a:schemeClr val="tx1"/>
                </a:solidFill>
                <a:latin typeface="Segoe Print" panose="02000600000000000000" pitchFamily="2" charset="0"/>
              </a:rPr>
            </a:br>
            <a:r>
              <a:rPr lang="en-US" sz="9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/>
            </a:r>
            <a:br>
              <a:rPr lang="en-US" sz="900" dirty="0" smtClean="0">
                <a:solidFill>
                  <a:schemeClr val="tx1"/>
                </a:solidFill>
                <a:latin typeface="Segoe Print" panose="02000600000000000000" pitchFamily="2" charset="0"/>
              </a:rPr>
            </a:br>
            <a:r>
              <a:rPr lang="en-US" sz="1900" dirty="0" smtClean="0">
                <a:solidFill>
                  <a:srgbClr val="FBBDC1"/>
                </a:solidFill>
                <a:latin typeface="Arial Narrow" panose="020B0606020202030204" pitchFamily="34" charset="0"/>
              </a:rPr>
              <a:t>There’s </a:t>
            </a:r>
            <a:r>
              <a:rPr lang="en-US" sz="1900" dirty="0">
                <a:solidFill>
                  <a:srgbClr val="FBBDC1"/>
                </a:solidFill>
                <a:latin typeface="Arial Narrow" panose="020B0606020202030204" pitchFamily="34" charset="0"/>
              </a:rPr>
              <a:t>a Dragon </a:t>
            </a:r>
            <a:r>
              <a:rPr lang="en-US" sz="1900" dirty="0" smtClean="0">
                <a:solidFill>
                  <a:srgbClr val="FBBDC1"/>
                </a:solidFill>
                <a:latin typeface="Arial Narrow" panose="020B0606020202030204" pitchFamily="34" charset="0"/>
              </a:rPr>
              <a:t>in </a:t>
            </a:r>
            <a:r>
              <a:rPr lang="en-US" sz="1900" dirty="0">
                <a:solidFill>
                  <a:srgbClr val="FBBDC1"/>
                </a:solidFill>
                <a:latin typeface="Arial Narrow" panose="020B0606020202030204" pitchFamily="34" charset="0"/>
              </a:rPr>
              <a:t>my </a:t>
            </a:r>
            <a:r>
              <a:rPr lang="en-US" sz="1900" dirty="0" smtClean="0">
                <a:solidFill>
                  <a:srgbClr val="FBBDC1"/>
                </a:solidFill>
                <a:latin typeface="Arial Narrow" panose="020B0606020202030204" pitchFamily="34" charset="0"/>
              </a:rPr>
              <a:t>Art </a:t>
            </a:r>
            <a:r>
              <a:rPr lang="en-US" sz="1900" dirty="0">
                <a:solidFill>
                  <a:srgbClr val="FBBDC1"/>
                </a:solidFill>
                <a:latin typeface="Arial Narrow" panose="020B0606020202030204" pitchFamily="34" charset="0"/>
              </a:rPr>
              <a:t>Room</a:t>
            </a:r>
          </a:p>
          <a:p>
            <a:r>
              <a:rPr lang="en-US" sz="18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Plbrown.blogspot.com</a:t>
            </a:r>
            <a:endParaRPr lang="en-US" sz="1800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pic>
        <p:nvPicPr>
          <p:cNvPr id="14338" name="Picture 2" descr="http://4.bp.blogspot.com/_BtAsxGp5ano/TNIVKWAKlnI/AAAAAAAAB3k/8QhFC46jlcg/s1600/IMG_32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292" y="1874792"/>
            <a:ext cx="3261166" cy="4459713"/>
          </a:xfrm>
          <a:prstGeom prst="rect">
            <a:avLst/>
          </a:prstGeom>
          <a:noFill/>
        </p:spPr>
      </p:pic>
      <p:pic>
        <p:nvPicPr>
          <p:cNvPr id="14340" name="Picture 4" descr="http://4.bp.blogspot.com/_BtAsxGp5ano/TNIVLGB7jhI/AAAAAAAAB30/OqSbGiiR3p4/s1600/IMG_32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363511"/>
            <a:ext cx="2743200" cy="3877313"/>
          </a:xfrm>
          <a:prstGeom prst="rect">
            <a:avLst/>
          </a:prstGeom>
          <a:noFill/>
          <a:ln>
            <a:solidFill>
              <a:srgbClr val="F83B08"/>
            </a:solidFill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63664" y="472984"/>
            <a:ext cx="3246794" cy="1219200"/>
          </a:xfrm>
          <a:solidFill>
            <a:schemeClr val="bg1"/>
          </a:solidFill>
          <a:ln w="25400">
            <a:noFill/>
          </a:ln>
        </p:spPr>
        <p:txBody>
          <a:bodyPr>
            <a:no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</a:t>
            </a:r>
            <a:r>
              <a:rPr lang="en-US" sz="4000" i="1" dirty="0" smtClean="0">
                <a:solidFill>
                  <a:srgbClr val="F953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Sensational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b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Still Life!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10" name="Picture 2" descr="C:\Users\Dan\Pictures\for blog\pics for blog\IMG_319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0342" y="3420294"/>
            <a:ext cx="2189449" cy="2914211"/>
          </a:xfrm>
          <a:prstGeom prst="rect">
            <a:avLst/>
          </a:prstGeom>
          <a:noFill/>
        </p:spPr>
      </p:pic>
      <p:pic>
        <p:nvPicPr>
          <p:cNvPr id="11" name="Picture 3" descr="C:\Users\Dan\Pictures\for blog\pics for blog\IMG_32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0342" y="374578"/>
            <a:ext cx="2137762" cy="28631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1133" y="2593112"/>
            <a:ext cx="259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83B08"/>
                </a:solidFill>
              </a:rPr>
              <a:t>WHY</a:t>
            </a:r>
            <a:r>
              <a:rPr lang="en-US" sz="6000" b="1" dirty="0" smtClean="0">
                <a:solidFill>
                  <a:srgbClr val="FFFF69"/>
                </a:solidFill>
              </a:rPr>
              <a:t>??</a:t>
            </a:r>
            <a:endParaRPr lang="en-US" sz="6000" b="1" dirty="0">
              <a:solidFill>
                <a:srgbClr val="FFFF6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20368758">
            <a:off x="670302" y="1075350"/>
            <a:ext cx="2974846" cy="175432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Improve observational skills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057033" y="4099945"/>
            <a:ext cx="7239000" cy="1200329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Making use of  the </a:t>
            </a:r>
          </a:p>
          <a:p>
            <a:pPr algn="ctr"/>
            <a:r>
              <a:rPr lang="en-US" sz="3600" dirty="0" smtClean="0"/>
              <a:t>Elements of Art </a:t>
            </a:r>
            <a:r>
              <a:rPr lang="en-US" sz="3600" dirty="0" smtClean="0">
                <a:solidFill>
                  <a:schemeClr val="bg1"/>
                </a:solidFill>
              </a:rPr>
              <a:t>&amp;</a:t>
            </a:r>
            <a:r>
              <a:rPr lang="en-US" sz="3600" dirty="0" smtClean="0"/>
              <a:t> Principles of Design 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 rot="1432510">
            <a:off x="5532485" y="1509813"/>
            <a:ext cx="2819400" cy="1200329"/>
          </a:xfrm>
          <a:prstGeom prst="rect">
            <a:avLst/>
          </a:prstGeom>
          <a:solidFill>
            <a:srgbClr val="3399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Improve drawing skills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1591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2.bp.blogspot.com/-9X8wzM9_q-s/VLilJSsx9YI/AAAAAAAAOMI/mqgC4cNoEco/s1600/DSC05167.JPG"/>
          <p:cNvPicPr>
            <a:picLocks noChangeAspect="1" noChangeArrowheads="1"/>
          </p:cNvPicPr>
          <p:nvPr/>
        </p:nvPicPr>
        <p:blipFill>
          <a:blip r:embed="rId3" cstate="print">
            <a:lum bright="8000" contrast="7000"/>
          </a:blip>
          <a:srcRect/>
          <a:stretch>
            <a:fillRect/>
          </a:stretch>
        </p:blipFill>
        <p:spPr bwMode="auto">
          <a:xfrm>
            <a:off x="914400" y="838200"/>
            <a:ext cx="7416800" cy="5562600"/>
          </a:xfrm>
          <a:prstGeom prst="rect">
            <a:avLst/>
          </a:prstGeom>
          <a:noFill/>
          <a:ln w="38100" cmpd="sng">
            <a:solidFill>
              <a:srgbClr val="FFFF69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52400" y="152400"/>
            <a:ext cx="876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How to create the still life: Finding/selecting objects</a:t>
            </a:r>
            <a:endParaRPr lang="en-US" sz="32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1.bp.blogspot.com/-H9RaIqGpoaw/VLilHYDmSBI/AAAAAAAAOMA/Ipzq_KFC-Ys/s1600/DSC05169.JPG"/>
          <p:cNvPicPr>
            <a:picLocks noChangeAspect="1" noChangeArrowheads="1"/>
          </p:cNvPicPr>
          <p:nvPr/>
        </p:nvPicPr>
        <p:blipFill>
          <a:blip r:embed="rId3" cstate="print">
            <a:lum bright="14000" contrast="27000"/>
          </a:blip>
          <a:stretch>
            <a:fillRect/>
          </a:stretch>
        </p:blipFill>
        <p:spPr bwMode="auto">
          <a:xfrm>
            <a:off x="5105400" y="228600"/>
            <a:ext cx="3724037" cy="495300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</p:pic>
      <p:pic>
        <p:nvPicPr>
          <p:cNvPr id="17412" name="Picture 4" descr="http://3.bp.blogspot.com/-s66D_0F1DvI/VLilpG8RUmI/AAAAAAAAOMw/3wRrOYH9i2o/s1600/DSC051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28600"/>
            <a:ext cx="4655344" cy="6477000"/>
          </a:xfrm>
          <a:prstGeom prst="rect">
            <a:avLst/>
          </a:prstGeom>
          <a:noFill/>
          <a:ln w="38100" cmpd="sng">
            <a:solidFill>
              <a:srgbClr val="C00000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5410200" y="5334000"/>
            <a:ext cx="32814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Use a variety of </a:t>
            </a:r>
          </a:p>
          <a:p>
            <a:pPr algn="ctr"/>
            <a:r>
              <a:rPr lang="en-US" sz="3600" dirty="0" smtClean="0"/>
              <a:t>sizes and shapes</a:t>
            </a:r>
            <a:endParaRPr lang="en-US" sz="36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4.bp.blogspot.com/-SQNBpLFe69Q/VLl43B5PR0I/AAAAAAAAONo/5xcCyIzAXu0/s1600/DSC051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78234"/>
            <a:ext cx="4267200" cy="3200400"/>
          </a:xfrm>
          <a:prstGeom prst="rect">
            <a:avLst/>
          </a:prstGeom>
          <a:noFill/>
          <a:ln>
            <a:solidFill>
              <a:srgbClr val="54C3FA"/>
            </a:solidFill>
          </a:ln>
        </p:spPr>
      </p:pic>
      <p:pic>
        <p:nvPicPr>
          <p:cNvPr id="18436" name="Picture 4" descr="http://3.bp.blogspot.com/-TJ1ZYiH6-LI/VLl4uVJdurI/AAAAAAAAONg/aJ3-MuWt7tI/s1600/DSC05206.JPG"/>
          <p:cNvPicPr>
            <a:picLocks noChangeAspect="1" noChangeArrowheads="1"/>
          </p:cNvPicPr>
          <p:nvPr/>
        </p:nvPicPr>
        <p:blipFill>
          <a:blip r:embed="rId4" cstate="print"/>
          <a:srcRect r="4284" b="2857"/>
          <a:stretch>
            <a:fillRect/>
          </a:stretch>
        </p:blipFill>
        <p:spPr bwMode="auto">
          <a:xfrm>
            <a:off x="4658480" y="166042"/>
            <a:ext cx="4246639" cy="3232479"/>
          </a:xfrm>
          <a:prstGeom prst="rect">
            <a:avLst/>
          </a:prstGeom>
          <a:noFill/>
          <a:ln>
            <a:solidFill>
              <a:srgbClr val="54C3FA"/>
            </a:solidFill>
          </a:ln>
        </p:spPr>
      </p:pic>
      <p:pic>
        <p:nvPicPr>
          <p:cNvPr id="18438" name="Picture 6" descr="http://1.bp.blogspot.com/-27CYaJtkD1M/VLmCv0PWetI/AAAAAAAAOOk/A35Re2oFPmI/s1600/DSC05214.JPG"/>
          <p:cNvPicPr>
            <a:picLocks noChangeAspect="1" noChangeArrowheads="1"/>
          </p:cNvPicPr>
          <p:nvPr/>
        </p:nvPicPr>
        <p:blipFill>
          <a:blip r:embed="rId5" cstate="print"/>
          <a:srcRect l="1200" r="1200"/>
          <a:stretch>
            <a:fillRect/>
          </a:stretch>
        </p:blipFill>
        <p:spPr bwMode="auto">
          <a:xfrm>
            <a:off x="5181600" y="3820876"/>
            <a:ext cx="3702036" cy="28448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18440" name="Picture 8" descr="http://4.bp.blogspot.com/-_hadlBmM2o8/VLl5o26YyXI/AAAAAAAAON8/AEkfNDy0T4w/s1600/DSC05208.JPG"/>
          <p:cNvPicPr>
            <a:picLocks noChangeAspect="1" noChangeArrowheads="1"/>
          </p:cNvPicPr>
          <p:nvPr/>
        </p:nvPicPr>
        <p:blipFill>
          <a:blip r:embed="rId6" cstate="print"/>
          <a:srcRect t="7800" b="3600"/>
          <a:stretch>
            <a:fillRect/>
          </a:stretch>
        </p:blipFill>
        <p:spPr bwMode="auto">
          <a:xfrm>
            <a:off x="226109" y="3820875"/>
            <a:ext cx="2426185" cy="286613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18442" name="Picture 10" descr="http://4.bp.blogspot.com/-HWpk3m18kPA/VLl91FxdlrI/AAAAAAAAOOI/SU1lgEkJblg/s1600/DSC052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0147" y="3820875"/>
            <a:ext cx="2133600" cy="2844800"/>
          </a:xfrm>
          <a:prstGeom prst="rect">
            <a:avLst/>
          </a:prstGeom>
          <a:noFill/>
          <a:ln>
            <a:solidFill>
              <a:srgbClr val="80CAFC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52401" y="3357611"/>
            <a:ext cx="8731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Establish negative space, adding levels &amp; directional </a:t>
            </a:r>
            <a:r>
              <a:rPr lang="en-US" sz="2400" dirty="0" smtClean="0"/>
              <a:t>lines.  Drape!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3.bp.blogspot.com/-JqMbUsAQ2wQ/VLmEmKEQMpI/AAAAAAAAOP0/pp0KQzFOHV8/s1600/DSC05240.JPG"/>
          <p:cNvPicPr>
            <a:picLocks noChangeAspect="1" noChangeArrowheads="1"/>
          </p:cNvPicPr>
          <p:nvPr/>
        </p:nvPicPr>
        <p:blipFill>
          <a:blip r:embed="rId2" cstate="print">
            <a:lum bright="9000"/>
          </a:blip>
          <a:srcRect/>
          <a:stretch>
            <a:fillRect/>
          </a:stretch>
        </p:blipFill>
        <p:spPr bwMode="auto">
          <a:xfrm>
            <a:off x="457200" y="164592"/>
            <a:ext cx="4968240" cy="372618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</p:pic>
      <p:pic>
        <p:nvPicPr>
          <p:cNvPr id="3" name="Picture 2" descr="http://4.bp.blogspot.com/-xF_AI9aSBUk/VLmFKqyR6dI/AAAAAAAAOQE/KChyVzVPNq0/s1600/DSC05242.JPG"/>
          <p:cNvPicPr>
            <a:picLocks noChangeAspect="1" noChangeArrowheads="1"/>
          </p:cNvPicPr>
          <p:nvPr/>
        </p:nvPicPr>
        <p:blipFill>
          <a:blip r:embed="rId3" cstate="print">
            <a:lum bright="4000" contrast="-1000"/>
          </a:blip>
          <a:srcRect/>
          <a:stretch>
            <a:fillRect/>
          </a:stretch>
        </p:blipFill>
        <p:spPr bwMode="auto">
          <a:xfrm>
            <a:off x="6318504" y="152400"/>
            <a:ext cx="2392299" cy="3189732"/>
          </a:xfrm>
          <a:prstGeom prst="rect">
            <a:avLst/>
          </a:prstGeom>
          <a:noFill/>
          <a:ln w="25400" cmpd="sng">
            <a:solidFill>
              <a:srgbClr val="0070C0"/>
            </a:solidFill>
          </a:ln>
        </p:spPr>
      </p:pic>
      <p:pic>
        <p:nvPicPr>
          <p:cNvPr id="4" name="Picture 4" descr="http://3.bp.blogspot.com/-boHF6UAH55s/VLmFHC_TIGI/AAAAAAAAOP8/-VosQS3WB5I/s1600/DSC052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32100" y="4130040"/>
            <a:ext cx="3327400" cy="2495550"/>
          </a:xfrm>
          <a:prstGeom prst="rect">
            <a:avLst/>
          </a:prstGeom>
          <a:noFill/>
          <a:ln w="25400" cmpd="sng">
            <a:solidFill>
              <a:srgbClr val="0070C0"/>
            </a:solidFill>
          </a:ln>
        </p:spPr>
      </p:pic>
      <p:pic>
        <p:nvPicPr>
          <p:cNvPr id="28676" name="Picture 4" descr="http://3.bp.blogspot.com/-fRQIv1llJeY/VLmEKNL2udI/AAAAAAAAOPk/-G9AcrU1AAM/s1600/DSC052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3479292"/>
            <a:ext cx="2411349" cy="3215132"/>
          </a:xfrm>
          <a:prstGeom prst="rect">
            <a:avLst/>
          </a:prstGeom>
          <a:noFill/>
          <a:ln w="25400">
            <a:solidFill>
              <a:srgbClr val="00B0F0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03962" y="4038600"/>
            <a:ext cx="254558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Add objects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and arrange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to create multiple viewing options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4" name="Picture 8" descr="http://1.bp.blogspot.com/-E4O280ER-1g/VLmC7eENKiI/AAAAAAAAOO0/NXaaF1sAgNg/s1600/DSC05216.JPG"/>
          <p:cNvPicPr>
            <a:picLocks noChangeAspect="1" noChangeArrowheads="1"/>
          </p:cNvPicPr>
          <p:nvPr/>
        </p:nvPicPr>
        <p:blipFill>
          <a:blip r:embed="rId3" cstate="print"/>
          <a:srcRect l="4200" r="4800"/>
          <a:stretch>
            <a:fillRect/>
          </a:stretch>
        </p:blipFill>
        <p:spPr bwMode="auto">
          <a:xfrm>
            <a:off x="1262453" y="3288434"/>
            <a:ext cx="3995347" cy="3292862"/>
          </a:xfrm>
          <a:prstGeom prst="rect">
            <a:avLst/>
          </a:prstGeom>
          <a:noFill/>
          <a:ln w="28575" cmpd="sng">
            <a:solidFill>
              <a:srgbClr val="003399"/>
            </a:solidFill>
          </a:ln>
        </p:spPr>
      </p:pic>
      <p:pic>
        <p:nvPicPr>
          <p:cNvPr id="29702" name="Picture 6" descr="http://1.bp.blogspot.com/-wjBKRptHQ4U/VLmDds86EoI/AAAAAAAAOPE/ZvJeFoOIRRQ/s1600/DSC05224.JPG"/>
          <p:cNvPicPr>
            <a:picLocks noChangeAspect="1" noChangeArrowheads="1"/>
          </p:cNvPicPr>
          <p:nvPr/>
        </p:nvPicPr>
        <p:blipFill>
          <a:blip r:embed="rId4" cstate="print">
            <a:lum bright="8000" contrast="2000"/>
          </a:blip>
          <a:srcRect/>
          <a:stretch>
            <a:fillRect/>
          </a:stretch>
        </p:blipFill>
        <p:spPr bwMode="auto">
          <a:xfrm>
            <a:off x="228600" y="228600"/>
            <a:ext cx="3810000" cy="2857500"/>
          </a:xfrm>
          <a:prstGeom prst="rect">
            <a:avLst/>
          </a:prstGeom>
          <a:noFill/>
          <a:ln w="28575" cmpd="sng">
            <a:solidFill>
              <a:srgbClr val="C00000"/>
            </a:solidFill>
          </a:ln>
        </p:spPr>
      </p:pic>
      <p:pic>
        <p:nvPicPr>
          <p:cNvPr id="4" name="Picture 4" descr="http://4.bp.blogspot.com/-NKYnzGe9iWk/TovW0XZFOdI/AAAAAAAAEkM/fuhfJybCQ9c/s1600/IMG_78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2154936"/>
            <a:ext cx="3300405" cy="442636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5" name="Picture 2" descr="http://2.bp.blogspot.com/-yJuFifwTZ_w/Tn08T5RUiSI/AAAAAAAAEJY/EMV3LfeCiNM/s1600/IMG_7589.JPG"/>
          <p:cNvPicPr>
            <a:picLocks noChangeAspect="1" noChangeArrowheads="1"/>
          </p:cNvPicPr>
          <p:nvPr/>
        </p:nvPicPr>
        <p:blipFill rotWithShape="1">
          <a:blip r:embed="rId6" cstate="print"/>
          <a:srcRect l="25665" r="2773"/>
          <a:stretch/>
        </p:blipFill>
        <p:spPr bwMode="auto">
          <a:xfrm>
            <a:off x="4287072" y="412646"/>
            <a:ext cx="2551055" cy="26734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4.bp.blogspot.com/-LPCPMtqmy3M/TLkjdAoHkQI/AAAAAAAABoM/lJ_I4cMrcfw/s1600/IMG_2952.JPG"/>
          <p:cNvPicPr>
            <a:picLocks noChangeAspect="1" noChangeArrowheads="1"/>
          </p:cNvPicPr>
          <p:nvPr/>
        </p:nvPicPr>
        <p:blipFill>
          <a:blip r:embed="rId2" cstate="print">
            <a:lum bright="5000" contrast="2000"/>
          </a:blip>
          <a:srcRect l="28800" r="31200" b="36000"/>
          <a:stretch>
            <a:fillRect/>
          </a:stretch>
        </p:blipFill>
        <p:spPr bwMode="auto">
          <a:xfrm>
            <a:off x="3200400" y="152400"/>
            <a:ext cx="5400067" cy="648008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59548" y="4038600"/>
            <a:ext cx="26365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92D050"/>
                </a:solidFill>
              </a:rPr>
              <a:t>Still life setup “in the round” in homage to Matisse</a:t>
            </a:r>
            <a:endParaRPr lang="en-US" sz="3200" dirty="0">
              <a:solidFill>
                <a:srgbClr val="92D05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000954" y="5638800"/>
            <a:ext cx="731520" cy="381000"/>
          </a:xfrm>
          <a:prstGeom prst="rightArrow">
            <a:avLst/>
          </a:prstGeom>
          <a:solidFill>
            <a:srgbClr val="FFFF69"/>
          </a:solidFill>
          <a:ln>
            <a:solidFill>
              <a:srgbClr val="54C3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ttp://uploads6.wikiart.org/images/henri-matisse/goldfish-19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504" y="623316"/>
            <a:ext cx="2056340" cy="3273552"/>
          </a:xfrm>
          <a:prstGeom prst="rect">
            <a:avLst/>
          </a:prstGeom>
          <a:noFill/>
          <a:ln w="28575">
            <a:solidFill>
              <a:srgbClr val="F83B08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312970" y="183118"/>
            <a:ext cx="2425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The Goldfish by Matisse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n\Pictures\for blog\pics for blog\IMG_29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2686050" cy="3581400"/>
          </a:xfrm>
          <a:prstGeom prst="rect">
            <a:avLst/>
          </a:prstGeom>
          <a:noFill/>
        </p:spPr>
      </p:pic>
      <p:pic>
        <p:nvPicPr>
          <p:cNvPr id="1028" name="Picture 4" descr="http://uploads6.wikiart.org/images/henri-matisse/goldfish-19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0381" y="765048"/>
            <a:ext cx="2917935" cy="4645152"/>
          </a:xfrm>
          <a:prstGeom prst="rect">
            <a:avLst/>
          </a:prstGeom>
          <a:noFill/>
          <a:ln w="28575">
            <a:solidFill>
              <a:srgbClr val="F83B08"/>
            </a:solidFill>
          </a:ln>
        </p:spPr>
      </p:pic>
      <p:pic>
        <p:nvPicPr>
          <p:cNvPr id="1030" name="Picture 6" descr="http://1.bp.blogspot.com/_BtAsxGp5ano/TKviyiFN2zI/AAAAAAAABls/tZSfzlbC36w/s1600/IMG_29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279400"/>
            <a:ext cx="2676144" cy="3556000"/>
          </a:xfrm>
          <a:prstGeom prst="rect">
            <a:avLst/>
          </a:prstGeom>
          <a:noFill/>
          <a:ln>
            <a:solidFill>
              <a:srgbClr val="FFFFCC"/>
            </a:solidFill>
          </a:ln>
        </p:spPr>
      </p:pic>
      <p:pic>
        <p:nvPicPr>
          <p:cNvPr id="1032" name="Picture 8" descr="http://4.bp.blogspot.com/_BtAsxGp5ano/TKviyS_xIlI/AAAAAAAABlk/P5EZH8EN380/s1600/IMG_29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0792" y="3962400"/>
            <a:ext cx="3454400" cy="2590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3302" y="4472970"/>
            <a:ext cx="18288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Views from the still life setup in homage to Matisse.</a:t>
            </a:r>
            <a:endParaRPr lang="en-US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5906262" y="5410200"/>
            <a:ext cx="29820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B0F0"/>
                </a:solidFill>
              </a:rPr>
              <a:t>The Goldfish by Matisse</a:t>
            </a:r>
            <a:endParaRPr lang="en-US" sz="2200" dirty="0">
              <a:solidFill>
                <a:srgbClr val="00B0F0"/>
              </a:solidFill>
            </a:endParaRPr>
          </a:p>
        </p:txBody>
      </p:sp>
      <p:sp>
        <p:nvSpPr>
          <p:cNvPr id="2" name="Left-Up Arrow 1"/>
          <p:cNvSpPr/>
          <p:nvPr/>
        </p:nvSpPr>
        <p:spPr>
          <a:xfrm>
            <a:off x="3846830" y="4004057"/>
            <a:ext cx="572770" cy="426719"/>
          </a:xfrm>
          <a:prstGeom prst="leftUpArrow">
            <a:avLst/>
          </a:prstGeom>
          <a:solidFill>
            <a:srgbClr val="FF8591"/>
          </a:solidFill>
          <a:ln>
            <a:solidFill>
              <a:srgbClr val="F83B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4.bp.blogspot.com/-LPCPMtqmy3M/TLkjdAoHkQI/AAAAAAAABoM/lJ_I4cMrcfw/s1600/IMG_29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23850"/>
            <a:ext cx="7772400" cy="5829300"/>
          </a:xfrm>
          <a:prstGeom prst="rect">
            <a:avLst/>
          </a:prstGeom>
          <a:noFill/>
          <a:ln w="19050">
            <a:solidFill>
              <a:srgbClr val="FF859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524000" y="6248400"/>
            <a:ext cx="6096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rgbClr val="FFFF69"/>
                </a:solidFill>
              </a:rPr>
              <a:t>Drawing from the still life, using viewfinders</a:t>
            </a:r>
            <a:endParaRPr lang="en-US" sz="2600" dirty="0">
              <a:solidFill>
                <a:srgbClr val="FFFF6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3.bp.blogspot.com/-EaP_Rvc-dEo/TLkjdkHVkKI/AAAAAAAABoc/zEDCrrTgfGg/s1600/IMG_2955.JPG"/>
          <p:cNvPicPr>
            <a:picLocks noChangeAspect="1" noChangeArrowheads="1"/>
          </p:cNvPicPr>
          <p:nvPr/>
        </p:nvPicPr>
        <p:blipFill>
          <a:blip r:embed="rId2" cstate="print"/>
          <a:srcRect l="600" r="21600" b="5600"/>
          <a:stretch>
            <a:fillRect/>
          </a:stretch>
        </p:blipFill>
        <p:spPr bwMode="auto">
          <a:xfrm>
            <a:off x="4035756" y="228600"/>
            <a:ext cx="4900784" cy="4459835"/>
          </a:xfrm>
          <a:prstGeom prst="rect">
            <a:avLst/>
          </a:prstGeom>
          <a:noFill/>
          <a:ln w="19050">
            <a:solidFill>
              <a:srgbClr val="FFFF69"/>
            </a:solidFill>
          </a:ln>
        </p:spPr>
      </p:pic>
      <p:pic>
        <p:nvPicPr>
          <p:cNvPr id="23556" name="Picture 4" descr="http://4.bp.blogspot.com/-t67wnAsKNIU/TLkjdfKY2-I/AAAAAAAABoU/abHRZfbmv74/s1600/IMG_2954.JPG"/>
          <p:cNvPicPr>
            <a:picLocks noChangeAspect="1" noChangeArrowheads="1"/>
          </p:cNvPicPr>
          <p:nvPr/>
        </p:nvPicPr>
        <p:blipFill>
          <a:blip r:embed="rId3" cstate="print"/>
          <a:srcRect l="14400" t="6400" r="20400"/>
          <a:stretch>
            <a:fillRect/>
          </a:stretch>
        </p:blipFill>
        <p:spPr bwMode="auto">
          <a:xfrm>
            <a:off x="228600" y="2514600"/>
            <a:ext cx="3581400" cy="3856047"/>
          </a:xfrm>
          <a:prstGeom prst="rect">
            <a:avLst/>
          </a:prstGeom>
          <a:noFill/>
          <a:ln w="19050">
            <a:solidFill>
              <a:srgbClr val="FFFF69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267200" y="4953000"/>
            <a:ext cx="45687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F83B08"/>
                </a:solidFill>
              </a:rPr>
              <a:t>Squint like a Pirate!  </a:t>
            </a:r>
            <a:endParaRPr lang="en-US" sz="4400" dirty="0">
              <a:solidFill>
                <a:srgbClr val="F83B08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3504" y="762000"/>
            <a:ext cx="2197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54C3FA"/>
                </a:solidFill>
              </a:rPr>
              <a:t>Using a viewfinder</a:t>
            </a:r>
            <a:endParaRPr lang="en-US" sz="3600" dirty="0">
              <a:solidFill>
                <a:srgbClr val="54C3FA"/>
              </a:solidFill>
            </a:endParaRPr>
          </a:p>
        </p:txBody>
      </p:sp>
      <p:sp>
        <p:nvSpPr>
          <p:cNvPr id="5" name="Left-Up Arrow 4"/>
          <p:cNvSpPr/>
          <p:nvPr/>
        </p:nvSpPr>
        <p:spPr>
          <a:xfrm rot="10800000">
            <a:off x="2983991" y="1447800"/>
            <a:ext cx="694842" cy="809892"/>
          </a:xfrm>
          <a:prstGeom prst="leftUpArrow">
            <a:avLst/>
          </a:prstGeom>
          <a:solidFill>
            <a:srgbClr val="F83B08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Dan\Pictures\for blog\pics for blog\IMG_31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04800"/>
            <a:ext cx="4350933" cy="5791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9459" name="Picture 3" descr="C:\Users\Dan\Pictures\for blog\pics for blog\IMG_32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04799"/>
            <a:ext cx="4343351" cy="58170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981201" y="6172200"/>
            <a:ext cx="541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92D050"/>
                </a:solidFill>
              </a:rPr>
              <a:t>4</a:t>
            </a:r>
            <a:r>
              <a:rPr lang="en-US" sz="2800" baseline="30000" dirty="0" smtClean="0">
                <a:solidFill>
                  <a:srgbClr val="92D050"/>
                </a:solidFill>
              </a:rPr>
              <a:t>th</a:t>
            </a:r>
            <a:r>
              <a:rPr lang="en-US" sz="2800" dirty="0" smtClean="0">
                <a:solidFill>
                  <a:srgbClr val="92D050"/>
                </a:solidFill>
              </a:rPr>
              <a:t> grade paintings from the still life</a:t>
            </a:r>
            <a:endParaRPr lang="en-US" sz="28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3.bp.blogspot.com/_BtAsxGp5ano/TNIYucnpX7I/AAAAAAAAB4U/KM5oz60Hk00/s1600/IMG_32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"/>
            <a:ext cx="8154846" cy="6172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Dan\Pictures\for blog\pics for blog\IMG_32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28600"/>
            <a:ext cx="7315200" cy="6454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D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2.bp.blogspot.com/_BtAsxGp5ano/TMjzWWky2tI/AAAAAAAABwI/bUI-RzIgB20/s1600/IMG_30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762000"/>
            <a:ext cx="8469762" cy="57912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209800" y="220492"/>
            <a:ext cx="502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grade “Still Life-</a:t>
            </a:r>
            <a:r>
              <a:rPr lang="en-US" sz="2800" dirty="0" err="1" smtClean="0"/>
              <a:t>ish</a:t>
            </a:r>
            <a:r>
              <a:rPr lang="en-US" sz="2800" dirty="0" smtClean="0"/>
              <a:t>” paintings</a:t>
            </a:r>
            <a:endParaRPr lang="en-US" sz="28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4.bp.blogspot.com/_BtAsxGp5ano/TMj1A_ii7mI/AAAAAAAABw4/7dyDajFCBpE/s1600/IMG_3072.JPG"/>
          <p:cNvPicPr>
            <a:picLocks noChangeAspect="1" noChangeArrowheads="1"/>
          </p:cNvPicPr>
          <p:nvPr/>
        </p:nvPicPr>
        <p:blipFill rotWithShape="1">
          <a:blip r:embed="rId2" cstate="print"/>
          <a:srcRect t="1026" r="1715" b="1026"/>
          <a:stretch/>
        </p:blipFill>
        <p:spPr bwMode="auto">
          <a:xfrm>
            <a:off x="609600" y="626852"/>
            <a:ext cx="7863840" cy="6000750"/>
          </a:xfrm>
          <a:prstGeom prst="rect">
            <a:avLst/>
          </a:prstGeom>
          <a:noFill/>
          <a:ln w="38100">
            <a:solidFill>
              <a:srgbClr val="54C3FA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752600" y="762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More 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grade “Still Life-</a:t>
            </a:r>
            <a:r>
              <a:rPr lang="en-US" sz="2800" dirty="0" err="1" smtClean="0"/>
              <a:t>ish</a:t>
            </a:r>
            <a:r>
              <a:rPr lang="en-US" sz="2800" dirty="0" smtClean="0"/>
              <a:t>” paintings</a:t>
            </a:r>
            <a:endParaRPr lang="en-US" sz="28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3.bp.blogspot.com/-TGf-gvW5-QI/S_wfYqceTOI/AAAAAAAAAeo/JwncjeRHp0o/s1600/2009-2010%2B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1219200"/>
            <a:ext cx="5182002" cy="4953000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21508" name="Picture 4" descr="http://1.bp.blogspot.com/_BtAsxGp5ano/S_s8NrIxwVI/AAAAAAAAAdQ/Ywh8jcrGJ5Y/s1600/assorted+student+art+09-10+012.jpg"/>
          <p:cNvPicPr>
            <a:picLocks noChangeAspect="1" noChangeArrowheads="1"/>
          </p:cNvPicPr>
          <p:nvPr/>
        </p:nvPicPr>
        <p:blipFill>
          <a:blip r:embed="rId3" cstate="print"/>
          <a:srcRect l="8800" t="9000" r="21600" b="6600"/>
          <a:stretch>
            <a:fillRect/>
          </a:stretch>
        </p:blipFill>
        <p:spPr bwMode="auto">
          <a:xfrm>
            <a:off x="5562600" y="744192"/>
            <a:ext cx="3357139" cy="54280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04800" y="2286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Paintings based on ideas from a musical instrument still life, incorporating CDs</a:t>
            </a:r>
            <a:endParaRPr lang="en-US" sz="24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2.bp.blogspot.com/_N6IFoS5MzpI/TMcWBF8bBKI/AAAAAAAAAC0/ftjxFmyW6Vs/s1600/Ruysch,_Rachel_-_Flower_Still-Lif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92048"/>
            <a:ext cx="5414197" cy="6437352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67400" y="1143000"/>
            <a:ext cx="3048000" cy="29238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6600"/>
                </a:solidFill>
              </a:rPr>
              <a:t>Still Life </a:t>
            </a:r>
          </a:p>
          <a:p>
            <a:pPr algn="ctr"/>
            <a:r>
              <a:rPr lang="en-US" sz="3600" dirty="0" smtClean="0">
                <a:solidFill>
                  <a:srgbClr val="FF6600"/>
                </a:solidFill>
              </a:rPr>
              <a:t>with Fruit and Stag Beetle</a:t>
            </a:r>
          </a:p>
          <a:p>
            <a:pPr algn="ctr"/>
            <a:r>
              <a:rPr lang="en-US" sz="3200" dirty="0" smtClean="0">
                <a:solidFill>
                  <a:srgbClr val="0070C0"/>
                </a:solidFill>
              </a:rPr>
              <a:t>by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Rachel </a:t>
            </a:r>
            <a:r>
              <a:rPr lang="en-US" sz="3600" dirty="0" err="1" smtClean="0">
                <a:solidFill>
                  <a:schemeClr val="bg1"/>
                </a:solidFill>
              </a:rPr>
              <a:t>Ruysch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0" y="4495800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3399"/>
                </a:solidFill>
              </a:rPr>
              <a:t>Try incorporating bugs and other critters, like Rachel </a:t>
            </a:r>
            <a:r>
              <a:rPr lang="en-US" sz="2000" dirty="0" err="1" smtClean="0">
                <a:solidFill>
                  <a:srgbClr val="003399"/>
                </a:solidFill>
              </a:rPr>
              <a:t>Ruysch</a:t>
            </a:r>
            <a:r>
              <a:rPr lang="en-US" sz="2000" dirty="0" smtClean="0">
                <a:solidFill>
                  <a:srgbClr val="003399"/>
                </a:solidFill>
              </a:rPr>
              <a:t> did!</a:t>
            </a:r>
            <a:endParaRPr lang="en-US" sz="20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23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farm2.static.flickr.com/1673/25688742642_cbe480d82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3" r="4800" b="695"/>
          <a:stretch/>
        </p:blipFill>
        <p:spPr bwMode="auto">
          <a:xfrm>
            <a:off x="228600" y="152400"/>
            <a:ext cx="8686800" cy="6177280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81200" y="6329680"/>
            <a:ext cx="54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Rachel </a:t>
            </a:r>
            <a:r>
              <a:rPr lang="en-US" sz="2800" dirty="0" err="1" smtClean="0">
                <a:solidFill>
                  <a:schemeClr val="bg1"/>
                </a:solidFill>
              </a:rPr>
              <a:t>Ruysch</a:t>
            </a:r>
            <a:r>
              <a:rPr lang="en-US" sz="2800" dirty="0" smtClean="0">
                <a:solidFill>
                  <a:schemeClr val="bg1"/>
                </a:solidFill>
              </a:rPr>
              <a:t> insect/critter </a:t>
            </a:r>
            <a:r>
              <a:rPr lang="en-US" sz="2800" dirty="0" err="1" smtClean="0">
                <a:solidFill>
                  <a:schemeClr val="bg1"/>
                </a:solidFill>
              </a:rPr>
              <a:t>closeup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46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d32dm0rphc51dk.cloudfront.net/Vj59QayIlKihKn61WDg2Yw/t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4125378" cy="61722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0600" y="1524000"/>
            <a:ext cx="3919894" cy="175432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</a:rPr>
              <a:t>Glassware Paintings </a:t>
            </a:r>
          </a:p>
          <a:p>
            <a:pPr algn="ctr"/>
            <a:r>
              <a:rPr lang="en-US" sz="3200" dirty="0" smtClean="0">
                <a:solidFill>
                  <a:srgbClr val="002060"/>
                </a:solidFill>
              </a:rPr>
              <a:t>by</a:t>
            </a:r>
            <a:r>
              <a:rPr lang="en-US" sz="3600" dirty="0" smtClean="0">
                <a:solidFill>
                  <a:srgbClr val="FFFFCC"/>
                </a:solidFill>
              </a:rPr>
              <a:t> </a:t>
            </a:r>
          </a:p>
          <a:p>
            <a:pPr algn="ctr"/>
            <a:r>
              <a:rPr lang="en-US" sz="3600" dirty="0" smtClean="0">
                <a:solidFill>
                  <a:srgbClr val="FF6600"/>
                </a:solidFill>
              </a:rPr>
              <a:t>Janet Fish</a:t>
            </a:r>
            <a:endParaRPr lang="en-US" sz="3600" dirty="0">
              <a:solidFill>
                <a:srgbClr val="FF66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38800" y="3886200"/>
            <a:ext cx="2514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3399"/>
                </a:solidFill>
              </a:rPr>
              <a:t>Or look for abstract design in transparent and reflective items, such as glassware (like Janet Fish), or marbles, or metal.</a:t>
            </a:r>
            <a:endParaRPr lang="en-US" sz="20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80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gscsart.files.wordpress.com/2011/03/j1-7741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518426" cy="6096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48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4.bp.blogspot.com/-ABNlKi63838/U_fAMX0BN6I/AAAAAAAANiQ/rBgJ2H70jMU/s1600/DSC_38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3480006" cy="5257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520" y="228599"/>
            <a:ext cx="2422924" cy="32305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657600"/>
            <a:ext cx="4114800" cy="28993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28600"/>
            <a:ext cx="2139725" cy="32305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93751" y="5638800"/>
            <a:ext cx="33021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Find still life arrangements everywhere!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301</Words>
  <Application>Microsoft Office PowerPoint</Application>
  <PresentationFormat>On-screen Show (4:3)</PresentationFormat>
  <Paragraphs>50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Narrow</vt:lpstr>
      <vt:lpstr>Calibri</vt:lpstr>
      <vt:lpstr>Segoe Print</vt:lpstr>
      <vt:lpstr>Office Theme</vt:lpstr>
      <vt:lpstr>The Sensational  Still Life!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Sensational Still Life</dc:title>
  <dc:creator>Dan Brown</dc:creator>
  <cp:lastModifiedBy>Phyllis Brown</cp:lastModifiedBy>
  <cp:revision>51</cp:revision>
  <dcterms:created xsi:type="dcterms:W3CDTF">2016-11-08T20:56:52Z</dcterms:created>
  <dcterms:modified xsi:type="dcterms:W3CDTF">2016-11-17T05:04:01Z</dcterms:modified>
</cp:coreProperties>
</file>